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arlow Bold" panose="00000800000000000000" pitchFamily="2" charset="-94"/>
      <p:bold r:id="rId13"/>
    </p:embeddedFont>
    <p:embeddedFont>
      <p:font typeface="Montserrat" panose="00000500000000000000" pitchFamily="2" charset="-94"/>
      <p:regular r:id="rId14"/>
      <p:bold r:id="rId15"/>
    </p:embeddedFont>
    <p:embeddedFont>
      <p:font typeface="Montserrat Bold" panose="00000800000000000000" pitchFamily="2" charset="-94"/>
      <p:bold r:id="rId16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7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137172"/>
            <a:ext cx="7627382" cy="1967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 ve Eşeyli Üreme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44709" y="4429244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Mayoz, eşeyli üreyen canlılarda üreme hücrelerinin oluşumunu sağlayan özel bir bölünme şeklidir. Bu süreç, türün kromozom sayısının sabit kalmasını ve genetik çeşitliliği sağlar.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44709" y="5729288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329" y="5736908"/>
            <a:ext cx="331351" cy="33135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99528" y="5713095"/>
            <a:ext cx="2772463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by </a:t>
            </a:r>
            <a:r>
              <a:rPr lang="tr-TR" sz="21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Biyoloji Hikayesi</a:t>
            </a: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4065032"/>
            <a:ext cx="620184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Mayozun Önemi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34638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41427" y="5419011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462326" y="534638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Genetik Çeşitlilik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462326" y="5832515"/>
            <a:ext cx="3522821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Mayoz, popülasyonlarda genetik çeşitliliği artırarak adaptasyonu destekler.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201722" y="534638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349597" y="5419011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05738" y="534638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Doğal Seçilim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05738" y="5832515"/>
            <a:ext cx="3522821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Oluşan genetik varyasyonlar, doğal seçilim için hammadde sağlar.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9645134" y="534638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9796463" y="5419011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49151" y="534638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Tür Oluşumu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49151" y="5832515"/>
            <a:ext cx="352282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Mayoz, yeni türlerin ortaya çıkmasında önemli bir rol oynar.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361480"/>
            <a:ext cx="680727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 Geçirebilen Hücreler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642830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427827" y="2715458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6948726" y="264283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Sperm Ana Hücresi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48726" y="3128963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Erkek üreme sisteminde bulunur ve sperm üretiminde rol oynar.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0166747" y="2642830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0314623" y="2715458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870763" y="264283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Yumurta Ana Hücresi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70763" y="3128963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Dişi üreme sisteminde bulunur ve yumurta hücrelerini oluşturur.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244709" y="462938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6396037" y="4702016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6948726" y="462938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Spor Ana Hücresi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48726" y="5115520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Çiçeksiz bitkilerde bulunur ve sporların oluşumunu sağlar.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10166747" y="4629388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10307003" y="4702016"/>
            <a:ext cx="2069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870763" y="4629388"/>
            <a:ext cx="3001447" cy="1068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Mikrospor ve Makrospor Ana Hücreleri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870763" y="5827990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Çiçekli bitkilerin erkek ve dişi üreme sistemlerinde bulunur.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83775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Mayozun Önemi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Kromozom Sayısı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410789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Mayoz, türde kromozom sayısının nesilden nesile sabit kalmasını sağlar.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Genetik Çeşitlilik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4410789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Oluşan gametlerin genetik yapısı ana hücreden farklıdır, bu da kalıtsal çeşitliliği sağlar.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Üreme Hücreleri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4410789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Mayoz, sperm ve yumurta gibi haploid üreme hücrelerinin oluşumunu sağlar.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739140"/>
            <a:ext cx="722971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 Bölünmenin Özellikleri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67991" y="1776770"/>
            <a:ext cx="30480" cy="571369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5" name="Shape 2"/>
          <p:cNvSpPr/>
          <p:nvPr/>
        </p:nvSpPr>
        <p:spPr>
          <a:xfrm>
            <a:off x="1296472" y="2248972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6" name="Shape 3"/>
          <p:cNvSpPr/>
          <p:nvPr/>
        </p:nvSpPr>
        <p:spPr>
          <a:xfrm>
            <a:off x="839510" y="2020491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022628" y="2093119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274808" y="199334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Üreme Hücreleri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274808" y="2479477"/>
            <a:ext cx="611088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Mayoz, üreme hücrelerinin oluşumunu sağlar.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96472" y="3731538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1" name="Shape 8"/>
          <p:cNvSpPr/>
          <p:nvPr/>
        </p:nvSpPr>
        <p:spPr>
          <a:xfrm>
            <a:off x="839510" y="3503057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987385" y="3575685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274808" y="347591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Eşeyli Üreme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274808" y="3962043"/>
            <a:ext cx="611088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Eşeyli üremenin temelini oluşturur.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96472" y="5214104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6" name="Shape 13"/>
          <p:cNvSpPr/>
          <p:nvPr/>
        </p:nvSpPr>
        <p:spPr>
          <a:xfrm>
            <a:off x="839510" y="498562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990838" y="5058251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274808" y="495847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Kromozom Sayısı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274808" y="5444609"/>
            <a:ext cx="611088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Türdeki kromozom sayısını yarıya indirir.</a:t>
            </a:r>
            <a:endParaRPr lang="en-US" sz="1700" dirty="0"/>
          </a:p>
        </p:txBody>
      </p:sp>
      <p:sp>
        <p:nvSpPr>
          <p:cNvPr id="20" name="Shape 17"/>
          <p:cNvSpPr/>
          <p:nvPr/>
        </p:nvSpPr>
        <p:spPr>
          <a:xfrm>
            <a:off x="1296472" y="6696670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21" name="Shape 18"/>
          <p:cNvSpPr/>
          <p:nvPr/>
        </p:nvSpPr>
        <p:spPr>
          <a:xfrm>
            <a:off x="839510" y="646818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979765" y="6540818"/>
            <a:ext cx="2069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650" dirty="0"/>
          </a:p>
        </p:txBody>
      </p:sp>
      <p:sp>
        <p:nvSpPr>
          <p:cNvPr id="23" name="Text 20"/>
          <p:cNvSpPr/>
          <p:nvPr/>
        </p:nvSpPr>
        <p:spPr>
          <a:xfrm>
            <a:off x="2274808" y="644104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Kalıtsal Çeşitlilik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2274808" y="6927175"/>
            <a:ext cx="611088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Kesin kalıtsal çeşitlilik sağlayan bir bölünmedir.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167170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Kalıtsal Çeşitliliği Sağlayan Olaylar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917507"/>
            <a:ext cx="3705463" cy="2315647"/>
          </a:xfrm>
          <a:prstGeom prst="roundRect">
            <a:avLst>
              <a:gd name="adj" fmla="val 8421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461284" y="3134082"/>
            <a:ext cx="327231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Homolog Kromozomların Rastgele Dizilmesi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61284" y="3976449"/>
            <a:ext cx="327231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Her mayozda gerçekleşir ve kalıtsal çeşitliliği sağlayan temel olaydır.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6747" y="2917507"/>
            <a:ext cx="3705463" cy="2315647"/>
          </a:xfrm>
          <a:prstGeom prst="roundRect">
            <a:avLst>
              <a:gd name="adj" fmla="val 8421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383322" y="313408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Crossing Over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83322" y="3620214"/>
            <a:ext cx="327231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Bağlı genlerde görülür ve her mayozda olmayabilir.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449729"/>
            <a:ext cx="7627382" cy="1612702"/>
          </a:xfrm>
          <a:prstGeom prst="roundRect">
            <a:avLst>
              <a:gd name="adj" fmla="val 12091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461284" y="566630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Kromatit Ayrılması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461284" y="6152436"/>
            <a:ext cx="719423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Crossing over olursa Mayoz II'de gerçekleşen kromatit ayrılması çeşitliliği arttırır.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656290"/>
            <a:ext cx="672631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 Bölünmenin Evreleri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4693920"/>
            <a:ext cx="3278386" cy="8665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74884" y="5885378"/>
            <a:ext cx="284523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İnterfaz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974884" y="6371511"/>
            <a:ext cx="284523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DNA eşlenmesi gerçekleşir.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695" y="4693920"/>
            <a:ext cx="3278505" cy="8665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53270" y="5885378"/>
            <a:ext cx="284535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 I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253270" y="6371511"/>
            <a:ext cx="284535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Homolog kromozomlar ayrılır.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93920"/>
            <a:ext cx="3278386" cy="8665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1775" y="5885378"/>
            <a:ext cx="284523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 II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31775" y="6371511"/>
            <a:ext cx="284523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Kardeş kromatitler ayrılır.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3586" y="4693920"/>
            <a:ext cx="3278505" cy="86653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10161" y="5885378"/>
            <a:ext cx="284535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Sonuç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10161" y="6371511"/>
            <a:ext cx="284535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 haploid hücre oluşur.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366718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 I ve Mayoz II'de Gerçekleşen Olaylar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3117056"/>
            <a:ext cx="7627382" cy="3745706"/>
          </a:xfrm>
          <a:prstGeom prst="roundRect">
            <a:avLst>
              <a:gd name="adj" fmla="val 520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52329" y="3124676"/>
            <a:ext cx="76121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68904" y="3262193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Çekirdek bölünmesi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78785" y="3262193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kez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252329" y="3746421"/>
            <a:ext cx="7612142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468904" y="3883938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Sitoplazma bölünmesi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0278785" y="3883938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kez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6252329" y="4368165"/>
            <a:ext cx="76121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468904" y="4505682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Sentrozom eşlenmesi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0278785" y="4505682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 kez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6252329" y="4989909"/>
            <a:ext cx="7612142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468904" y="5127427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Sentromer bölünmesi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10278785" y="5127427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 kez (Anafaz II'de)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6252329" y="5611654"/>
            <a:ext cx="76121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468904" y="5749171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Homolog kromozom ayrılması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10278785" y="5749171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 kez (Anafaz I'de)</a:t>
            </a:r>
            <a:endParaRPr lang="en-US" sz="1700" dirty="0"/>
          </a:p>
        </p:txBody>
      </p:sp>
      <p:sp>
        <p:nvSpPr>
          <p:cNvPr id="20" name="Shape 17"/>
          <p:cNvSpPr/>
          <p:nvPr/>
        </p:nvSpPr>
        <p:spPr>
          <a:xfrm>
            <a:off x="6252329" y="6233398"/>
            <a:ext cx="7612142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6468904" y="6370915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Kardeş kromatit ayrılması</a:t>
            </a:r>
            <a:endParaRPr lang="en-US" sz="1700" dirty="0"/>
          </a:p>
        </p:txBody>
      </p:sp>
      <p:sp>
        <p:nvSpPr>
          <p:cNvPr id="22" name="Text 19"/>
          <p:cNvSpPr/>
          <p:nvPr/>
        </p:nvSpPr>
        <p:spPr>
          <a:xfrm>
            <a:off x="10278785" y="6370915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 kez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981212"/>
            <a:ext cx="847582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Mayozun İnsan Üremesindeki Rolü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5018842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8309" y="577703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Sperm Oluşumu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58309" y="6263164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Erkeklerin testislerinde mayoz ile sperm hücreleri oluşur.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798" y="5018842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37798" y="577703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Yumurta Oluşumu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37798" y="6263164"/>
            <a:ext cx="41546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Dişilerin yumurtalıklarında mayoz ile yumurta hücreleri oluşur.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405" y="5018842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7405" y="577703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Genetik Çeşitlilik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7405" y="6263164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Mayoz, her bireyin benzersiz genetik yapıya sahip olmasını sağlar.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532811"/>
            <a:ext cx="690526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Mayozun Bitkilerdeki Önemi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678787"/>
            <a:ext cx="4154567" cy="25677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55172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Spor Oluşumu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6003369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Çiçeksiz bitkilerde mayoz ile sporlar oluşur.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98" y="2678787"/>
            <a:ext cx="4154686" cy="25677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7798" y="55172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Polen Oluşumu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7798" y="6003369"/>
            <a:ext cx="415468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Çiçekli bitkilerde mayoz ile polen taneleri oluşur.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405" y="2678787"/>
            <a:ext cx="4154567" cy="25677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7405" y="551723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Ovül Gelişimi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7405" y="6003369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Dişi üreme organlarında mayoz ile ovüller gelişir.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404</Words>
  <Application>Microsoft Office PowerPoint</Application>
  <PresentationFormat>Özel</PresentationFormat>
  <Paragraphs>99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Barlow Bold</vt:lpstr>
      <vt:lpstr>Montserrat Bold</vt:lpstr>
      <vt:lpstr>Montserrat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Hamza EROL</cp:lastModifiedBy>
  <cp:revision>3</cp:revision>
  <dcterms:created xsi:type="dcterms:W3CDTF">2024-11-07T09:53:16Z</dcterms:created>
  <dcterms:modified xsi:type="dcterms:W3CDTF">2024-11-07T09:57:04Z</dcterms:modified>
</cp:coreProperties>
</file>