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Raleway" pitchFamily="2" charset="-94"/>
      <p:regular r:id="rId13"/>
    </p:embeddedFont>
    <p:embeddedFont>
      <p:font typeface="Roboto" panose="02000000000000000000" pitchFamily="2" charset="0"/>
      <p:regular r:id="rId14"/>
      <p:bold r:id="rId15"/>
    </p:embeddedFont>
    <p:embeddedFont>
      <p:font typeface="Roboto Bold" panose="02000000000000000000" pitchFamily="2" charset="0"/>
      <p:bold r:id="rId16"/>
    </p:embeddedFont>
  </p:embeddedFont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6" d="100"/>
          <a:sy n="96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066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585204"/>
            <a:ext cx="7556421" cy="9782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Mitotik Evre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6280190" y="390358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Mitotik evre, interfazdan sonra başlar. İki ana basamaktan oluşur: mitoz (çekirdek bölünmesi) ve sitoplazma bölünmesi (sitokinez). Bu süreç hücre bölünmesinin temelini oluşturur.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26434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10" y="5271968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56439" y="5247442"/>
            <a:ext cx="262609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3C3939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by </a:t>
            </a:r>
            <a:r>
              <a:rPr lang="tr-TR" sz="2200" b="1" dirty="0">
                <a:solidFill>
                  <a:srgbClr val="3C3939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Biyoloji Hikayesi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79177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Mitozun Fonksiyonları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840712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30751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Tek Hücrelilerde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565565"/>
            <a:ext cx="31959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Çoğalmayı sağlar.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840712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06301" y="30751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Çok Hücrelilerde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3565565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Büyüme, gelişme ve rejenerasyon sağlar.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4752618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14624" y="49870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Bitkilerde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5477470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Eşeysiz üreme (vejetatif yolla) gerçekleştirir.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0171867" y="4752618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406301" y="49870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Özel Durumlar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406301" y="5477470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Erkek arıda sperm oluşumu gibi özel işlevler görür.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221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6870" y="531852"/>
            <a:ext cx="4835128" cy="6043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Mitoz Evreleri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955477" y="1426250"/>
            <a:ext cx="22860" cy="6274118"/>
          </a:xfrm>
          <a:prstGeom prst="roundRect">
            <a:avLst>
              <a:gd name="adj" fmla="val 355340"/>
            </a:avLst>
          </a:prstGeom>
          <a:solidFill>
            <a:srgbClr val="C7C7D0"/>
          </a:solidFill>
          <a:ln/>
        </p:spPr>
      </p:sp>
      <p:sp>
        <p:nvSpPr>
          <p:cNvPr id="5" name="Shape 2"/>
          <p:cNvSpPr/>
          <p:nvPr/>
        </p:nvSpPr>
        <p:spPr>
          <a:xfrm>
            <a:off x="1161574" y="1849874"/>
            <a:ext cx="676870" cy="22860"/>
          </a:xfrm>
          <a:prstGeom prst="roundRect">
            <a:avLst>
              <a:gd name="adj" fmla="val 355340"/>
            </a:avLst>
          </a:prstGeom>
          <a:solidFill>
            <a:srgbClr val="C7C7D0"/>
          </a:solidFill>
          <a:ln/>
        </p:spPr>
      </p:sp>
      <p:sp>
        <p:nvSpPr>
          <p:cNvPr id="6" name="Shape 3"/>
          <p:cNvSpPr/>
          <p:nvPr/>
        </p:nvSpPr>
        <p:spPr>
          <a:xfrm>
            <a:off x="749379" y="1643777"/>
            <a:ext cx="435054" cy="435054"/>
          </a:xfrm>
          <a:prstGeom prst="roundRect">
            <a:avLst>
              <a:gd name="adj" fmla="val 1867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904756" y="1716167"/>
            <a:ext cx="124182" cy="290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2250" dirty="0"/>
          </a:p>
        </p:txBody>
      </p:sp>
      <p:sp>
        <p:nvSpPr>
          <p:cNvPr id="8" name="Text 5"/>
          <p:cNvSpPr/>
          <p:nvPr/>
        </p:nvSpPr>
        <p:spPr>
          <a:xfrm>
            <a:off x="2030611" y="1619607"/>
            <a:ext cx="2417564" cy="302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Profaz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2030611" y="2037755"/>
            <a:ext cx="6436519" cy="618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Kromatin iplikler kromozomlara dönüşür. Çekirdek zarı parçalanır. İğ iplikleri oluşmaya başlar.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1161574" y="3466743"/>
            <a:ext cx="676870" cy="22860"/>
          </a:xfrm>
          <a:prstGeom prst="roundRect">
            <a:avLst>
              <a:gd name="adj" fmla="val 355340"/>
            </a:avLst>
          </a:prstGeom>
          <a:solidFill>
            <a:srgbClr val="C7C7D0"/>
          </a:solidFill>
          <a:ln/>
        </p:spPr>
      </p:sp>
      <p:sp>
        <p:nvSpPr>
          <p:cNvPr id="11" name="Shape 8"/>
          <p:cNvSpPr/>
          <p:nvPr/>
        </p:nvSpPr>
        <p:spPr>
          <a:xfrm>
            <a:off x="749379" y="3260646"/>
            <a:ext cx="435054" cy="435054"/>
          </a:xfrm>
          <a:prstGeom prst="roundRect">
            <a:avLst>
              <a:gd name="adj" fmla="val 1867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91302" y="3333036"/>
            <a:ext cx="151209" cy="290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2250" dirty="0"/>
          </a:p>
        </p:txBody>
      </p:sp>
      <p:sp>
        <p:nvSpPr>
          <p:cNvPr id="13" name="Text 10"/>
          <p:cNvSpPr/>
          <p:nvPr/>
        </p:nvSpPr>
        <p:spPr>
          <a:xfrm>
            <a:off x="2030611" y="3236476"/>
            <a:ext cx="2417564" cy="302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Metafaz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2030611" y="3654623"/>
            <a:ext cx="6436519" cy="618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Kromozomlar hücrenin ekvator düzleminde dizilir. Karyotip analizi bu evrede yapılabilir.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1161574" y="5083612"/>
            <a:ext cx="676870" cy="22860"/>
          </a:xfrm>
          <a:prstGeom prst="roundRect">
            <a:avLst>
              <a:gd name="adj" fmla="val 355340"/>
            </a:avLst>
          </a:prstGeom>
          <a:solidFill>
            <a:srgbClr val="C7C7D0"/>
          </a:solidFill>
          <a:ln/>
        </p:spPr>
      </p:sp>
      <p:sp>
        <p:nvSpPr>
          <p:cNvPr id="16" name="Shape 13"/>
          <p:cNvSpPr/>
          <p:nvPr/>
        </p:nvSpPr>
        <p:spPr>
          <a:xfrm>
            <a:off x="749379" y="4877514"/>
            <a:ext cx="435054" cy="435054"/>
          </a:xfrm>
          <a:prstGeom prst="roundRect">
            <a:avLst>
              <a:gd name="adj" fmla="val 1867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889397" y="4949904"/>
            <a:ext cx="154900" cy="290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2250" dirty="0"/>
          </a:p>
        </p:txBody>
      </p:sp>
      <p:sp>
        <p:nvSpPr>
          <p:cNvPr id="18" name="Text 15"/>
          <p:cNvSpPr/>
          <p:nvPr/>
        </p:nvSpPr>
        <p:spPr>
          <a:xfrm>
            <a:off x="2030611" y="4853345"/>
            <a:ext cx="2417564" cy="302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Anafaz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2030611" y="5271492"/>
            <a:ext cx="6436519" cy="618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Kardeş kromatitler ayrılır ve zıt kutuplara çekilir. Kromozom sayısı geçici olarak iki katına çıkar.</a:t>
            </a:r>
            <a:endParaRPr lang="en-US" sz="1500" dirty="0"/>
          </a:p>
        </p:txBody>
      </p:sp>
      <p:sp>
        <p:nvSpPr>
          <p:cNvPr id="20" name="Shape 17"/>
          <p:cNvSpPr/>
          <p:nvPr/>
        </p:nvSpPr>
        <p:spPr>
          <a:xfrm>
            <a:off x="1161574" y="6700480"/>
            <a:ext cx="676870" cy="22860"/>
          </a:xfrm>
          <a:prstGeom prst="roundRect">
            <a:avLst>
              <a:gd name="adj" fmla="val 355340"/>
            </a:avLst>
          </a:prstGeom>
          <a:solidFill>
            <a:srgbClr val="C7C7D0"/>
          </a:solidFill>
          <a:ln/>
        </p:spPr>
      </p:sp>
      <p:sp>
        <p:nvSpPr>
          <p:cNvPr id="21" name="Shape 18"/>
          <p:cNvSpPr/>
          <p:nvPr/>
        </p:nvSpPr>
        <p:spPr>
          <a:xfrm>
            <a:off x="749379" y="6494383"/>
            <a:ext cx="435054" cy="435054"/>
          </a:xfrm>
          <a:prstGeom prst="roundRect">
            <a:avLst>
              <a:gd name="adj" fmla="val 1867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887611" y="6566773"/>
            <a:ext cx="158472" cy="290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4</a:t>
            </a:r>
            <a:endParaRPr lang="en-US" sz="2250" dirty="0"/>
          </a:p>
        </p:txBody>
      </p:sp>
      <p:sp>
        <p:nvSpPr>
          <p:cNvPr id="23" name="Text 20"/>
          <p:cNvSpPr/>
          <p:nvPr/>
        </p:nvSpPr>
        <p:spPr>
          <a:xfrm>
            <a:off x="2030611" y="6470213"/>
            <a:ext cx="2417564" cy="302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Telofaz</a:t>
            </a:r>
            <a:endParaRPr lang="en-US" sz="1900" dirty="0"/>
          </a:p>
        </p:txBody>
      </p:sp>
      <p:sp>
        <p:nvSpPr>
          <p:cNvPr id="24" name="Text 21"/>
          <p:cNvSpPr/>
          <p:nvPr/>
        </p:nvSpPr>
        <p:spPr>
          <a:xfrm>
            <a:off x="2030611" y="6888361"/>
            <a:ext cx="6436519" cy="618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Çekirdek zarı ve çekirdekçikler yeniden oluşur. Kromozomlar kromatin iplik haline gelir.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4258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Profaz Detayları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94667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62474" y="3031688"/>
            <a:ext cx="14561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29466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Kromozom Oluşumu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3437096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Kromatin iplikler kısalıp yoğunlaşarak kromozomları oluşturur. Her kromozomda iki kardeş kromatit bulunur.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1867" y="294667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338316" y="3031688"/>
            <a:ext cx="17728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08983" y="29466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Hücresel Değişimler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08983" y="3437096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Çekirdekçik kaybolur, çekirdek zarı parçalanır. Organeller geçici olarak ortadan kalkar.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537067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444496" y="5455682"/>
            <a:ext cx="18168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5370671"/>
            <a:ext cx="291107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İğ İpliklerinin Oluşumu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5861090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Sentrozomların yapısındaki mikrotübüllerden iğ iplikleri oluşur. Sentrozomlar zıt kutuplara hareket eder.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7200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8070" y="3260884"/>
            <a:ext cx="5344001" cy="667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Metafaz Özellikleri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748070" y="4249460"/>
            <a:ext cx="6460331" cy="1588770"/>
          </a:xfrm>
          <a:prstGeom prst="roundRect">
            <a:avLst>
              <a:gd name="adj" fmla="val 565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69407" y="4470797"/>
            <a:ext cx="2672001" cy="333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Kromozom Dizilimi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969407" y="4932998"/>
            <a:ext cx="6017657" cy="68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Kromozomlar hücrenin ekvator düzleminde tek sıra halinde dizilir.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7422118" y="4249460"/>
            <a:ext cx="6460331" cy="1588770"/>
          </a:xfrm>
          <a:prstGeom prst="roundRect">
            <a:avLst>
              <a:gd name="adj" fmla="val 565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643455" y="4470797"/>
            <a:ext cx="2672001" cy="333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Görünürlük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7643455" y="4932998"/>
            <a:ext cx="6017657" cy="68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Kromozomlar mikroskopta en belirgin şekilde bu evrede görülür.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748070" y="6051947"/>
            <a:ext cx="6460331" cy="1588770"/>
          </a:xfrm>
          <a:prstGeom prst="roundRect">
            <a:avLst>
              <a:gd name="adj" fmla="val 565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69407" y="6273284"/>
            <a:ext cx="2672001" cy="333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Karyotip Analizi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969407" y="6735485"/>
            <a:ext cx="6017657" cy="68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Bu evrede kromozomların fotoğrafı çekilerek karyotip analizi yapılabilir.</a:t>
            </a:r>
            <a:endParaRPr lang="en-US" sz="1650" dirty="0"/>
          </a:p>
        </p:txBody>
      </p:sp>
      <p:sp>
        <p:nvSpPr>
          <p:cNvPr id="13" name="Shape 10"/>
          <p:cNvSpPr/>
          <p:nvPr/>
        </p:nvSpPr>
        <p:spPr>
          <a:xfrm>
            <a:off x="7422118" y="6051947"/>
            <a:ext cx="6460331" cy="1588770"/>
          </a:xfrm>
          <a:prstGeom prst="roundRect">
            <a:avLst>
              <a:gd name="adj" fmla="val 565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7643455" y="6273284"/>
            <a:ext cx="2672001" cy="333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Anormallik Tespiti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7643455" y="6735485"/>
            <a:ext cx="6017657" cy="68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Kromozomların yapısında veya sayısında görülebilecek anormallikler bu evrede belirlenebilir.</a:t>
            </a:r>
            <a:endParaRPr lang="en-US" sz="1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3153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4858" y="3504486"/>
            <a:ext cx="5463183" cy="682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50"/>
              </a:lnSpc>
              <a:buNone/>
            </a:pPr>
            <a:r>
              <a:rPr lang="en-US" sz="43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Anafaz Süreci</a:t>
            </a:r>
            <a:endParaRPr lang="en-US" sz="4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58" y="4515207"/>
            <a:ext cx="3275171" cy="87403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83337" y="5717024"/>
            <a:ext cx="2837140" cy="341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İğ İpliklerinin Kısalması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983337" y="6189464"/>
            <a:ext cx="2838212" cy="699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İğ iplikleri kısalır ve sentromerler bölünür.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0029" y="4515207"/>
            <a:ext cx="3275171" cy="87403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258508" y="5717024"/>
            <a:ext cx="2824401" cy="341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Kromatitlerin Ayrılması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4258508" y="6189464"/>
            <a:ext cx="2838212" cy="1048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Kardeş kromatitler birbirinden ayrılır ve zıt kutuplara hareket eder.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4515207"/>
            <a:ext cx="3275171" cy="87403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33680" y="5717024"/>
            <a:ext cx="2838212" cy="682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Kromozom Sayısının Artışı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7533680" y="6530816"/>
            <a:ext cx="2838212" cy="699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Kromozom sayısı geçici olarak iki katına çıkar.</a:t>
            </a:r>
            <a:endParaRPr lang="en-US" sz="17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0371" y="4515207"/>
            <a:ext cx="3275171" cy="87403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808851" y="5717024"/>
            <a:ext cx="2731532" cy="341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Hücre Uzaması</a:t>
            </a:r>
            <a:endParaRPr lang="en-US" sz="2150" dirty="0"/>
          </a:p>
        </p:txBody>
      </p:sp>
      <p:sp>
        <p:nvSpPr>
          <p:cNvPr id="15" name="Text 8"/>
          <p:cNvSpPr/>
          <p:nvPr/>
        </p:nvSpPr>
        <p:spPr>
          <a:xfrm>
            <a:off x="10808851" y="6189464"/>
            <a:ext cx="2838212" cy="1048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Hücrenin boyu uzar ve her iki uçta eşit sayıda kromozom bulunur.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5651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Telofaz ve Sitokinez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9322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Telofaz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513415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Çekirdek zarı ve çekirdekçikler yeniden oluşur. Kromozomlar kromatin iplik haline gelir. İğ iplikleri kaybolur.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29322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Sitokinez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3513415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Hayvan hücrelerinde boğumlanma ile, bitki hücrelerinde hücre plağı oluşumu ile gerçekleşir.</a:t>
            </a:r>
            <a:endParaRPr lang="en-US" sz="175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4698444"/>
            <a:ext cx="2217420" cy="18745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74617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Sitoplazma Bölünmesi Farklılıkları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503890"/>
            <a:ext cx="7556421" cy="2979420"/>
          </a:xfrm>
          <a:prstGeom prst="roundRect">
            <a:avLst>
              <a:gd name="adj" fmla="val 3198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801410" y="3511510"/>
            <a:ext cx="7540347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1029057" y="3655219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Özellik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3546038" y="3655219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Hayvan Hücreleri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6059210" y="3655219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Bitki Hücreleri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801410" y="4161830"/>
            <a:ext cx="7540347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1029057" y="4305538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Bölünme Şekli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3546038" y="4305538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Boğumlanma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6059210" y="4305538"/>
            <a:ext cx="205573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Hücre plağı oluşumu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801410" y="5175052"/>
            <a:ext cx="7540347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1029057" y="5318760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Başlangıç Evresi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3546038" y="5318760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Anafaz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6059210" y="5318760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Telofaz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801410" y="5825371"/>
            <a:ext cx="7540347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1029057" y="5969079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Gerçekleşme Yönü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3546038" y="5969079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Dıştan içe</a:t>
            </a:r>
            <a:endParaRPr lang="en-US" sz="1750" dirty="0"/>
          </a:p>
        </p:txBody>
      </p:sp>
      <p:sp>
        <p:nvSpPr>
          <p:cNvPr id="20" name="Text 17"/>
          <p:cNvSpPr/>
          <p:nvPr/>
        </p:nvSpPr>
        <p:spPr>
          <a:xfrm>
            <a:off x="6059210" y="5969079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İçten dışa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3317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0095" y="597218"/>
            <a:ext cx="5429369" cy="678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2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Mitozun Önemi</a:t>
            </a:r>
            <a:endParaRPr lang="en-US" sz="42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95" y="1601629"/>
            <a:ext cx="542925" cy="54292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0095" y="2361724"/>
            <a:ext cx="2714625" cy="339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Genetik Devamlılık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760095" y="2831306"/>
            <a:ext cx="9452610" cy="347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Ana hücrenin genetik bilgisi yavru hücrelere aktarılır.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095" y="3830241"/>
            <a:ext cx="542925" cy="54292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0095" y="4590336"/>
            <a:ext cx="2714625" cy="339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Hücre Çoğalması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760095" y="5059918"/>
            <a:ext cx="9452610" cy="347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Bir hücreden iki yavru hücre oluşur.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095" y="6058853"/>
            <a:ext cx="542925" cy="54292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0095" y="6818947"/>
            <a:ext cx="2714625" cy="339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Genetik Stabilite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760095" y="7288530"/>
            <a:ext cx="9452610" cy="347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Oluşan hücrelerin kromozom sayısı ve genetik yapısı aynı kalır.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2403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Mitozun Özellikleri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12812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62474" y="3213140"/>
            <a:ext cx="14561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31281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Hücre Tipleri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3618548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Haploid, diploid ve triploid hücreler mitoz geçirebilir.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1867" y="312812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338316" y="3213140"/>
            <a:ext cx="17728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08983" y="31281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Hücre Sayısı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08983" y="3618548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Oluşan hücre sayısı 2n ile hesaplanır.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482631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444496" y="4911328"/>
            <a:ext cx="18168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48263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Genetik Yapı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5316736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Oluşan hücrelerin kromozom sayısı ve DNA miktarları aynıdır.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10171867" y="482631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0334149" y="4911328"/>
            <a:ext cx="18573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10908983" y="48263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Kalıtsal Çeşitlilik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10908983" y="5316736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Normal şartlarda kalıtsal çeşitlilik olmaz, mutasyon durumunda olabilir.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434</Words>
  <Application>Microsoft Office PowerPoint</Application>
  <PresentationFormat>Özel</PresentationFormat>
  <Paragraphs>101</Paragraphs>
  <Slides>10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Raleway</vt:lpstr>
      <vt:lpstr>Roboto Bold</vt:lpstr>
      <vt:lpstr>Arial</vt:lpstr>
      <vt:lpstr>Roboto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Hamza EROL</cp:lastModifiedBy>
  <cp:revision>2</cp:revision>
  <dcterms:created xsi:type="dcterms:W3CDTF">2024-11-07T09:05:27Z</dcterms:created>
  <dcterms:modified xsi:type="dcterms:W3CDTF">2024-11-07T09:10:16Z</dcterms:modified>
</cp:coreProperties>
</file>